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  <p:sldMasterId id="2147483682" r:id="rId7"/>
    <p:sldMasterId id="2147483694" r:id="rId8"/>
  </p:sldMasterIdLst>
  <p:notesMasterIdLst>
    <p:notesMasterId r:id="rId35"/>
  </p:notesMasterIdLst>
  <p:sldIdLst>
    <p:sldId id="256" r:id="rId9"/>
    <p:sldId id="283" r:id="rId10"/>
    <p:sldId id="304" r:id="rId11"/>
    <p:sldId id="307" r:id="rId12"/>
    <p:sldId id="308" r:id="rId13"/>
    <p:sldId id="258" r:id="rId14"/>
    <p:sldId id="284" r:id="rId15"/>
    <p:sldId id="285" r:id="rId16"/>
    <p:sldId id="286" r:id="rId17"/>
    <p:sldId id="287" r:id="rId18"/>
    <p:sldId id="290" r:id="rId19"/>
    <p:sldId id="292" r:id="rId20"/>
    <p:sldId id="293" r:id="rId21"/>
    <p:sldId id="288" r:id="rId22"/>
    <p:sldId id="294" r:id="rId23"/>
    <p:sldId id="295" r:id="rId24"/>
    <p:sldId id="296" r:id="rId25"/>
    <p:sldId id="297" r:id="rId26"/>
    <p:sldId id="298" r:id="rId27"/>
    <p:sldId id="300" r:id="rId28"/>
    <p:sldId id="299" r:id="rId29"/>
    <p:sldId id="301" r:id="rId30"/>
    <p:sldId id="302" r:id="rId31"/>
    <p:sldId id="303" r:id="rId32"/>
    <p:sldId id="306" r:id="rId33"/>
    <p:sldId id="27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0AD47"/>
    <a:srgbClr val="15142A"/>
    <a:srgbClr val="FAED3B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48" d="100"/>
          <a:sy n="48" d="100"/>
        </p:scale>
        <p:origin x="126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9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79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>
                <a:latin typeface="Arial" pitchFamily="34" charset="0"/>
                <a:cs typeface="Arial" pitchFamily="34" charset="0"/>
              </a:rPr>
              <a:t>HS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Gv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bấm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HS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, GV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bấm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link quay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góc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trở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slide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này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Hs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quyền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bất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kỳ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Hs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cuối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nhìn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thấy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đầy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cụm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điệp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5K” , HS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may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mắn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chiến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thắng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giành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thưởng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Arial" pitchFamily="34" charset="0"/>
                <a:cs typeface="Arial" pitchFamily="34" charset="0"/>
              </a:rPr>
              <a:t>GV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yêu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HS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điệp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5K,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dục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Covid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- 19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9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9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36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1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53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47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09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24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0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51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3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75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92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82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27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59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40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78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33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40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4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51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85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85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6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50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90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57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75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64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20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95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1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5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01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66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70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91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83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1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4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63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684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0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2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39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2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7.wmf"/><Relationship Id="rId3" Type="http://schemas.openxmlformats.org/officeDocument/2006/relationships/image" Target="../media/image21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0.wmf"/><Relationship Id="rId4" Type="http://schemas.openxmlformats.org/officeDocument/2006/relationships/image" Target="../media/image22.tmp"/><Relationship Id="rId9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19.xml"/><Relationship Id="rId7" Type="http://schemas.openxmlformats.org/officeDocument/2006/relationships/slide" Target="slide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Relationship Id="rId9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.sv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45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svg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3.svg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41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7.jp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31" y="2323883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 HỢP (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9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viên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 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Tống Bùi Mỹ Linh</a:t>
            </a:r>
            <a:endParaRPr lang="en-US" sz="2800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39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51" y="145773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3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PHÒNG 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GD&amp;ĐT LONG BIÊN</a:t>
            </a:r>
            <a:endParaRPr lang="en-US" sz="2800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l"/>
            <a:r>
              <a:rPr lang="en-US" sz="280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THCS THANH AM</a:t>
            </a:r>
            <a:endParaRPr lang="en-US" sz="2800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28" y="2138683"/>
            <a:ext cx="67627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C1-B1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4" y="3218531"/>
            <a:ext cx="6891242" cy="653686"/>
            <a:chOff x="4871257" y="83128"/>
            <a:chExt cx="7501717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Oval Callout 11"/>
          <p:cNvSpPr/>
          <p:nvPr/>
        </p:nvSpPr>
        <p:spPr>
          <a:xfrm>
            <a:off x="0" y="718232"/>
            <a:ext cx="2819400" cy="1676400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3329153" y="1764813"/>
            <a:ext cx="5517931" cy="59393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1629901" y="2465040"/>
            <a:ext cx="8973207" cy="3100195"/>
          </a:xfrm>
          <a:ln w="57150"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+ Thường dùng chữ cái in hoa đặt tên cho một tập hợp.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+ Các phần tử của tập hợp được viết trong dấu ngoặc nhọn  và cách nhau bởi dấu “ ; ”.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+ Mỗi phần tử được liệt kê (viết ra) đúng 1 lần.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17483" y="93659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42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4" y="3218531"/>
            <a:ext cx="6891242" cy="653686"/>
            <a:chOff x="4871257" y="83128"/>
            <a:chExt cx="7501717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6119" y="574976"/>
            <a:ext cx="8857595" cy="18158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 (SGK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6)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3, VD2 (SGK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6)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8" y="427132"/>
            <a:ext cx="1560513" cy="168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Content Placeholder 3" descr="T6-CD-ĐS-C1-BÀI 1-TẬP HỢP [Compatibility Mode] - Microsoft Word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33233" r="29091" b="12077"/>
          <a:stretch/>
        </p:blipFill>
        <p:spPr>
          <a:xfrm>
            <a:off x="192085" y="2682240"/>
            <a:ext cx="10985667" cy="4061082"/>
          </a:xfrm>
        </p:spPr>
      </p:pic>
    </p:spTree>
    <p:extLst>
      <p:ext uri="{BB962C8B-B14F-4D97-AF65-F5344CB8AC3E}">
        <p14:creationId xmlns:p14="http://schemas.microsoft.com/office/powerpoint/2010/main" val="3164306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40" y="180940"/>
            <a:ext cx="10972800" cy="5635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920" y="1341946"/>
            <a:ext cx="5517857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đôi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6" y="955902"/>
            <a:ext cx="1877485" cy="125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840" y="3049728"/>
            <a:ext cx="10972800" cy="3294781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Ví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dụ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2: Cho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275869"/>
              </p:ext>
            </p:extLst>
          </p:nvPr>
        </p:nvGraphicFramePr>
        <p:xfrm>
          <a:off x="701144" y="4190373"/>
          <a:ext cx="18224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" name="Equation" r:id="rId4" imgW="977760" imgH="330120" progId="Equation.DSMT4">
                  <p:embed/>
                </p:oleObj>
              </mc:Choice>
              <mc:Fallback>
                <p:oleObj name="Equation" r:id="rId4" imgW="9777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144" y="4190373"/>
                        <a:ext cx="1822450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844528"/>
              </p:ext>
            </p:extLst>
          </p:nvPr>
        </p:nvGraphicFramePr>
        <p:xfrm>
          <a:off x="4506556" y="4206147"/>
          <a:ext cx="19129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" name="Equation" r:id="rId6" imgW="990360" imgH="330120" progId="Equation.DSMT4">
                  <p:embed/>
                </p:oleObj>
              </mc:Choice>
              <mc:Fallback>
                <p:oleObj name="Equation" r:id="rId6" imgW="9903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6556" y="4206147"/>
                        <a:ext cx="1912937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722451"/>
              </p:ext>
            </p:extLst>
          </p:nvPr>
        </p:nvGraphicFramePr>
        <p:xfrm>
          <a:off x="720368" y="4841147"/>
          <a:ext cx="18954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" name="Equation" r:id="rId8" imgW="977760" imgH="330120" progId="Equation.DSMT4">
                  <p:embed/>
                </p:oleObj>
              </mc:Choice>
              <mc:Fallback>
                <p:oleObj name="Equation" r:id="rId8" imgW="9777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0368" y="4841147"/>
                        <a:ext cx="189547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390094"/>
              </p:ext>
            </p:extLst>
          </p:nvPr>
        </p:nvGraphicFramePr>
        <p:xfrm>
          <a:off x="4508143" y="4833209"/>
          <a:ext cx="1978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" name="Equation" r:id="rId10" imgW="1028520" imgH="330120" progId="Equation.DSMT4">
                  <p:embed/>
                </p:oleObj>
              </mc:Choice>
              <mc:Fallback>
                <p:oleObj name="Equation" r:id="rId10" imgW="10285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08143" y="4833209"/>
                        <a:ext cx="197802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23594" y="409422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3594" y="475901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4205" y="475762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4205" y="410854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2405" y="3307017"/>
            <a:ext cx="6906480" cy="653686"/>
            <a:chOff x="3942216" y="-54032"/>
            <a:chExt cx="7518305" cy="653685"/>
          </a:xfrm>
        </p:grpSpPr>
        <p:sp>
          <p:nvSpPr>
            <p:cNvPr id="1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3942216" y="-54032"/>
              <a:ext cx="7232072" cy="653685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356278" y="76439"/>
              <a:ext cx="7104243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787517"/>
              </p:ext>
            </p:extLst>
          </p:nvPr>
        </p:nvGraphicFramePr>
        <p:xfrm>
          <a:off x="4825179" y="3140835"/>
          <a:ext cx="22717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" name="Equation" r:id="rId12" imgW="2271600" imgH="488880" progId="Equation.DSMT4">
                  <p:embed/>
                </p:oleObj>
              </mc:Choice>
              <mc:Fallback>
                <p:oleObj name="Equation" r:id="rId12" imgW="2271600" imgH="488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25179" y="3140835"/>
                        <a:ext cx="227171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398840" y="2384331"/>
            <a:ext cx="10972800" cy="820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Khám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(SGK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6)</a:t>
            </a:r>
          </a:p>
        </p:txBody>
      </p:sp>
    </p:spTree>
    <p:extLst>
      <p:ext uri="{BB962C8B-B14F-4D97-AF65-F5344CB8AC3E}">
        <p14:creationId xmlns:p14="http://schemas.microsoft.com/office/powerpoint/2010/main" val="37352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4" grpId="0"/>
      <p:bldP spid="15" grpId="0"/>
      <p:bldP spid="1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6200"/>
            <a:ext cx="10972800" cy="5635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5" y="458861"/>
            <a:ext cx="2080684" cy="129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 descr="T6-CD-ĐS-C1-BÀI 1-TẬP HỢP [Compatibility Mode] - Microsoft Word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32329" r="29091" b="12077"/>
          <a:stretch/>
        </p:blipFill>
        <p:spPr>
          <a:xfrm>
            <a:off x="286060" y="2301240"/>
            <a:ext cx="11277600" cy="4461134"/>
          </a:xfr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31870"/>
              </p:ext>
            </p:extLst>
          </p:nvPr>
        </p:nvGraphicFramePr>
        <p:xfrm>
          <a:off x="8857829" y="3296944"/>
          <a:ext cx="237067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" name="Equation" r:id="rId5" imgW="177480" imgH="177480" progId="Equation.DSMT4">
                  <p:embed/>
                </p:oleObj>
              </mc:Choice>
              <mc:Fallback>
                <p:oleObj name="Equation" r:id="rId5" imgW="177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57829" y="3296944"/>
                        <a:ext cx="237067" cy="249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485553"/>
              </p:ext>
            </p:extLst>
          </p:nvPr>
        </p:nvGraphicFramePr>
        <p:xfrm>
          <a:off x="4003041" y="5913163"/>
          <a:ext cx="237067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" name="Equation" r:id="rId7" imgW="177840" imgH="249120" progId="Equation.DSMT4">
                  <p:embed/>
                </p:oleObj>
              </mc:Choice>
              <mc:Fallback>
                <p:oleObj name="Equation" r:id="rId7" imgW="177840" imgH="249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03041" y="5913163"/>
                        <a:ext cx="237067" cy="249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381263"/>
              </p:ext>
            </p:extLst>
          </p:nvPr>
        </p:nvGraphicFramePr>
        <p:xfrm>
          <a:off x="10054133" y="3870960"/>
          <a:ext cx="23706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" name="Equation" r:id="rId9" imgW="177840" imgH="228600" progId="Equation.DSMT4">
                  <p:embed/>
                </p:oleObj>
              </mc:Choice>
              <mc:Fallback>
                <p:oleObj name="Equation" r:id="rId9" imgW="177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54133" y="3870960"/>
                        <a:ext cx="237067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35227" y="803936"/>
            <a:ext cx="5841999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cáo</a:t>
            </a: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đôi</a:t>
            </a:r>
            <a:endParaRPr lang="en-US" sz="2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3 (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4" y="3218531"/>
            <a:ext cx="6891242" cy="653686"/>
            <a:chOff x="4871257" y="83128"/>
            <a:chExt cx="7501717" cy="653685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54046"/>
              </p:ext>
            </p:extLst>
          </p:nvPr>
        </p:nvGraphicFramePr>
        <p:xfrm>
          <a:off x="4180841" y="6267996"/>
          <a:ext cx="360679" cy="347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80841" y="6267996"/>
                        <a:ext cx="360679" cy="347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628694"/>
              </p:ext>
            </p:extLst>
          </p:nvPr>
        </p:nvGraphicFramePr>
        <p:xfrm>
          <a:off x="3997961" y="5353596"/>
          <a:ext cx="360679" cy="347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" name="Equation" r:id="rId13" imgW="177480" imgH="228600" progId="Equation.DSMT4">
                  <p:embed/>
                </p:oleObj>
              </mc:Choice>
              <mc:Fallback>
                <p:oleObj name="Equation" r:id="rId13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97961" y="5353596"/>
                        <a:ext cx="360679" cy="347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9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4" y="3218531"/>
            <a:ext cx="6891242" cy="653686"/>
            <a:chOff x="4871257" y="83128"/>
            <a:chExt cx="7501717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19221" y="646717"/>
            <a:ext cx="9249103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(SGK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6)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4 (SGK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6, 7</a:t>
            </a:r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17"/>
            <a:ext cx="1336213" cy="147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762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Content Placeholder 14" descr="C:\Users\Administrator\Desktop\New folder (5)\123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24" y="1600200"/>
            <a:ext cx="3229103" cy="2667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96057"/>
              </p:ext>
            </p:extLst>
          </p:nvPr>
        </p:nvGraphicFramePr>
        <p:xfrm>
          <a:off x="2614613" y="4533900"/>
          <a:ext cx="2552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5" imgW="2552400" imgH="444240" progId="Equation.DSMT4">
                  <p:embed/>
                </p:oleObj>
              </mc:Choice>
              <mc:Fallback>
                <p:oleObj name="Equation" r:id="rId5" imgW="2552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4613" y="4533900"/>
                        <a:ext cx="25527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219619"/>
              </p:ext>
            </p:extLst>
          </p:nvPr>
        </p:nvGraphicFramePr>
        <p:xfrm>
          <a:off x="2597785" y="5184775"/>
          <a:ext cx="612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7" imgW="6121080" imgH="482400" progId="Equation.DSMT4">
                  <p:embed/>
                </p:oleObj>
              </mc:Choice>
              <mc:Fallback>
                <p:oleObj name="Equation" r:id="rId7" imgW="61210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7785" y="5184775"/>
                        <a:ext cx="6121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4306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" y="-231805"/>
            <a:ext cx="1930399" cy="1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8142" y="746753"/>
            <a:ext cx="5474576" cy="523220"/>
          </a:xfrm>
          <a:prstGeom prst="rect">
            <a:avLst/>
          </a:prstGeom>
          <a:solidFill>
            <a:srgbClr val="70AD47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8000" y="76200"/>
            <a:ext cx="10972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4.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T6-CD-ĐS-C1-BÀI 1-TẬP HỢP [Compatibility Mode] - Microsoft Word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t="36891" r="22055" b="8046"/>
          <a:stretch/>
        </p:blipFill>
        <p:spPr>
          <a:xfrm>
            <a:off x="203200" y="2207172"/>
            <a:ext cx="11988800" cy="4289817"/>
          </a:xfrm>
        </p:spPr>
      </p:pic>
      <p:sp>
        <p:nvSpPr>
          <p:cNvPr id="13" name="Rectangle: Rounded Corners 28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55741" y="3094703"/>
            <a:ext cx="6643540" cy="653687"/>
          </a:xfrm>
          <a:prstGeom prst="round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31435" y="3497112"/>
            <a:ext cx="6526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HOẠT ĐỘNG HÌNH THÀNH KIẾN THỨC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953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" y="-231805"/>
            <a:ext cx="1930399" cy="1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8123" y="746753"/>
            <a:ext cx="4583306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cáo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nhóm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8000" y="76200"/>
            <a:ext cx="10972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4.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T6-CD-ĐS-C1-BÀI 1-TẬP HỢP [Compatibility Mode] - Microsoft Word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t="37295" r="22055" b="8046"/>
          <a:stretch/>
        </p:blipFill>
        <p:spPr>
          <a:xfrm>
            <a:off x="203200" y="2238703"/>
            <a:ext cx="11988800" cy="4258286"/>
          </a:xfrm>
        </p:spPr>
      </p:pic>
      <p:sp>
        <p:nvSpPr>
          <p:cNvPr id="2" name="TextBox 1"/>
          <p:cNvSpPr txBox="1"/>
          <p:nvPr/>
        </p:nvSpPr>
        <p:spPr>
          <a:xfrm>
            <a:off x="3757732" y="3048002"/>
            <a:ext cx="3478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3421" y="3466326"/>
            <a:ext cx="4921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4467" y="5888185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A={0; 2}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4485" y="4937127"/>
            <a:ext cx="3292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C={4; 7; 10; 13; 16}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27113" y="3165939"/>
            <a:ext cx="6861612" cy="788508"/>
            <a:chOff x="4903510" y="-113183"/>
            <a:chExt cx="7469462" cy="788507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903510" y="-113183"/>
              <a:ext cx="7232071" cy="788507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6" y="213659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7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ctrTitle" idx="4294967295"/>
          </p:nvPr>
        </p:nvSpPr>
        <p:spPr>
          <a:xfrm>
            <a:off x="861484" y="495300"/>
            <a:ext cx="10363200" cy="1371600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Ong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4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15" name="Picture 22" descr="con-ong-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603" y="1272516"/>
            <a:ext cx="192616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exagon 9">
            <a:hlinkClick r:id="" action="ppaction://noaction"/>
          </p:cNvPr>
          <p:cNvSpPr/>
          <p:nvPr/>
        </p:nvSpPr>
        <p:spPr>
          <a:xfrm>
            <a:off x="9951720" y="0"/>
            <a:ext cx="2087880" cy="1243989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THÔNG ĐIỆP 5K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119" name="Hexagon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951720" y="5796891"/>
            <a:ext cx="2087880" cy="1243989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5K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120" name="Hexagon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951720" y="2901291"/>
            <a:ext cx="2087880" cy="1243989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00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</a:rPr>
              <a:t>THÔNG</a:t>
            </a:r>
            <a:endParaRPr lang="en-US" sz="28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90121" name="Hexagon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951720" y="4349091"/>
            <a:ext cx="2087880" cy="1243989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</a:rPr>
              <a:t>ĐIỆP</a:t>
            </a:r>
            <a:endParaRPr lang="en-US" sz="28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2" name="Hexagon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951720" y="1453491"/>
            <a:ext cx="2087880" cy="1243989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00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</a:rPr>
              <a:t>THÔNG ĐIỆP</a:t>
            </a:r>
            <a:endParaRPr lang="en-US" sz="28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69" y="54893"/>
            <a:ext cx="5717295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sp>
        <p:nvSpPr>
          <p:cNvPr id="14" name="Hexagon 13">
            <a:hlinkClick r:id="" action="ppaction://noaction"/>
          </p:cNvPr>
          <p:cNvSpPr/>
          <p:nvPr/>
        </p:nvSpPr>
        <p:spPr>
          <a:xfrm>
            <a:off x="1691640" y="1243989"/>
            <a:ext cx="7239000" cy="5446371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LUẬT CHƠI: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HS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lật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Ẩn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cụm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lật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cụm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“ THÔNG ĐIỆP 5K”, HS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giành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thắng</a:t>
            </a:r>
            <a:endParaRPr lang="en-US" sz="28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10" grpId="0" animBg="1"/>
      <p:bldP spid="90119" grpId="0" animBg="1"/>
      <p:bldP spid="90120" grpId="0" animBg="1"/>
      <p:bldP spid="9012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ctrTitle" idx="4294967295"/>
          </p:nvPr>
        </p:nvSpPr>
        <p:spPr>
          <a:xfrm>
            <a:off x="72103" y="0"/>
            <a:ext cx="11480800" cy="82836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THÔNG ĐIỆP 5K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361952" y="1981200"/>
            <a:ext cx="2279649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Hexagon 27"/>
          <p:cNvSpPr/>
          <p:nvPr/>
        </p:nvSpPr>
        <p:spPr>
          <a:xfrm>
            <a:off x="2614085" y="1955800"/>
            <a:ext cx="2279649" cy="147478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ĐIỆP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Hexagon 28"/>
          <p:cNvSpPr/>
          <p:nvPr/>
        </p:nvSpPr>
        <p:spPr>
          <a:xfrm>
            <a:off x="4906844" y="1955800"/>
            <a:ext cx="2279649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389825" y="1988925"/>
            <a:ext cx="2279651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1" name="Diamond 60">
            <a:hlinkClick r:id="" action="ppaction://noaction"/>
          </p:cNvPr>
          <p:cNvSpPr/>
          <p:nvPr/>
        </p:nvSpPr>
        <p:spPr>
          <a:xfrm>
            <a:off x="1156599" y="731520"/>
            <a:ext cx="1697740" cy="112268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CÂU 1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Diamond 61">
            <a:hlinkClick r:id="" action="ppaction://noaction"/>
          </p:cNvPr>
          <p:cNvSpPr/>
          <p:nvPr/>
        </p:nvSpPr>
        <p:spPr>
          <a:xfrm>
            <a:off x="2763671" y="731520"/>
            <a:ext cx="1697740" cy="112268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CÂU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3" name="Diamond 62">
            <a:hlinkClick r:id="" action="ppaction://noaction"/>
          </p:cNvPr>
          <p:cNvSpPr/>
          <p:nvPr/>
        </p:nvSpPr>
        <p:spPr>
          <a:xfrm>
            <a:off x="4396976" y="731520"/>
            <a:ext cx="1697740" cy="112268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CÂU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4" name="Diamond 63">
            <a:hlinkClick r:id="" action="ppaction://noaction"/>
          </p:cNvPr>
          <p:cNvSpPr/>
          <p:nvPr/>
        </p:nvSpPr>
        <p:spPr>
          <a:xfrm>
            <a:off x="6072885" y="731520"/>
            <a:ext cx="1697740" cy="112268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CÂU 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5" name="Diamond 64">
            <a:hlinkClick r:id="" action="ppaction://noaction"/>
          </p:cNvPr>
          <p:cNvSpPr/>
          <p:nvPr/>
        </p:nvSpPr>
        <p:spPr>
          <a:xfrm>
            <a:off x="7728902" y="731520"/>
            <a:ext cx="1697740" cy="112268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CÂU 5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112" name="Picture 40" descr="con-ong-d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889" y="228600"/>
            <a:ext cx="192616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Hexagon 56"/>
          <p:cNvSpPr/>
          <p:nvPr/>
        </p:nvSpPr>
        <p:spPr>
          <a:xfrm>
            <a:off x="7216162" y="1979536"/>
            <a:ext cx="2279649" cy="147478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ĐIỆP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Hexagon 57"/>
          <p:cNvSpPr/>
          <p:nvPr/>
        </p:nvSpPr>
        <p:spPr>
          <a:xfrm>
            <a:off x="9482702" y="1987806"/>
            <a:ext cx="2279649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5K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Hexagon 58"/>
          <p:cNvSpPr/>
          <p:nvPr/>
        </p:nvSpPr>
        <p:spPr>
          <a:xfrm>
            <a:off x="361951" y="3462125"/>
            <a:ext cx="2279649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 ĐIỆP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Hexagon 59"/>
          <p:cNvSpPr/>
          <p:nvPr/>
        </p:nvSpPr>
        <p:spPr>
          <a:xfrm>
            <a:off x="2627194" y="3454400"/>
            <a:ext cx="2279649" cy="147478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5K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Hexagon 65"/>
          <p:cNvSpPr/>
          <p:nvPr/>
        </p:nvSpPr>
        <p:spPr>
          <a:xfrm>
            <a:off x="4919953" y="3454400"/>
            <a:ext cx="2279649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 ĐIỆP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Hexagon 66"/>
          <p:cNvSpPr/>
          <p:nvPr/>
        </p:nvSpPr>
        <p:spPr>
          <a:xfrm>
            <a:off x="7216161" y="3427412"/>
            <a:ext cx="2279649" cy="147478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Hexagon 67"/>
          <p:cNvSpPr/>
          <p:nvPr/>
        </p:nvSpPr>
        <p:spPr>
          <a:xfrm>
            <a:off x="9495812" y="3486406"/>
            <a:ext cx="2279649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Hexagon 68"/>
          <p:cNvSpPr/>
          <p:nvPr/>
        </p:nvSpPr>
        <p:spPr>
          <a:xfrm>
            <a:off x="322450" y="4978400"/>
            <a:ext cx="2279649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Hexagon 69"/>
          <p:cNvSpPr/>
          <p:nvPr/>
        </p:nvSpPr>
        <p:spPr>
          <a:xfrm>
            <a:off x="2574583" y="4953000"/>
            <a:ext cx="2279649" cy="147478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ĐIỆP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Hexagon 70"/>
          <p:cNvSpPr/>
          <p:nvPr/>
        </p:nvSpPr>
        <p:spPr>
          <a:xfrm>
            <a:off x="4867342" y="4953000"/>
            <a:ext cx="2279649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 ĐIỆP 5K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Hexagon 71"/>
          <p:cNvSpPr/>
          <p:nvPr/>
        </p:nvSpPr>
        <p:spPr>
          <a:xfrm>
            <a:off x="7176661" y="4976736"/>
            <a:ext cx="2279649" cy="147478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ĐIỆP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Hexagon 72"/>
          <p:cNvSpPr/>
          <p:nvPr/>
        </p:nvSpPr>
        <p:spPr>
          <a:xfrm>
            <a:off x="9469593" y="4961194"/>
            <a:ext cx="2279649" cy="14732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5K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Hexagon 73"/>
          <p:cNvSpPr/>
          <p:nvPr/>
        </p:nvSpPr>
        <p:spPr>
          <a:xfrm>
            <a:off x="2627194" y="1988925"/>
            <a:ext cx="2279651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Hexagon 74"/>
          <p:cNvSpPr/>
          <p:nvPr/>
        </p:nvSpPr>
        <p:spPr>
          <a:xfrm>
            <a:off x="4867342" y="1942261"/>
            <a:ext cx="2279651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Hexagon 75"/>
          <p:cNvSpPr/>
          <p:nvPr/>
        </p:nvSpPr>
        <p:spPr>
          <a:xfrm>
            <a:off x="7189942" y="1970909"/>
            <a:ext cx="2279651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Hexagon 76"/>
          <p:cNvSpPr/>
          <p:nvPr/>
        </p:nvSpPr>
        <p:spPr>
          <a:xfrm>
            <a:off x="9508861" y="1988925"/>
            <a:ext cx="2279651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Hexagon 77"/>
          <p:cNvSpPr/>
          <p:nvPr/>
        </p:nvSpPr>
        <p:spPr>
          <a:xfrm>
            <a:off x="361949" y="3452485"/>
            <a:ext cx="2279651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Hexagon 78"/>
          <p:cNvSpPr/>
          <p:nvPr/>
        </p:nvSpPr>
        <p:spPr>
          <a:xfrm>
            <a:off x="2641601" y="3444109"/>
            <a:ext cx="2279651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Hexagon 79"/>
          <p:cNvSpPr/>
          <p:nvPr/>
        </p:nvSpPr>
        <p:spPr>
          <a:xfrm>
            <a:off x="4919953" y="3479800"/>
            <a:ext cx="2279651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Hexagon 80"/>
          <p:cNvSpPr/>
          <p:nvPr/>
        </p:nvSpPr>
        <p:spPr>
          <a:xfrm>
            <a:off x="7216162" y="3452485"/>
            <a:ext cx="2279651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Hexagon 81"/>
          <p:cNvSpPr/>
          <p:nvPr/>
        </p:nvSpPr>
        <p:spPr>
          <a:xfrm>
            <a:off x="9508861" y="3503536"/>
            <a:ext cx="2279651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Hexagon 82"/>
          <p:cNvSpPr/>
          <p:nvPr/>
        </p:nvSpPr>
        <p:spPr>
          <a:xfrm>
            <a:off x="294932" y="4931191"/>
            <a:ext cx="2279651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Hexagon 83"/>
          <p:cNvSpPr/>
          <p:nvPr/>
        </p:nvSpPr>
        <p:spPr>
          <a:xfrm>
            <a:off x="2587691" y="4964222"/>
            <a:ext cx="2279651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Hexagon 84"/>
          <p:cNvSpPr/>
          <p:nvPr/>
        </p:nvSpPr>
        <p:spPr>
          <a:xfrm>
            <a:off x="4867342" y="4976736"/>
            <a:ext cx="2279651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Hexagon 85"/>
          <p:cNvSpPr/>
          <p:nvPr/>
        </p:nvSpPr>
        <p:spPr>
          <a:xfrm>
            <a:off x="7203051" y="4935325"/>
            <a:ext cx="2279651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Hexagon 86"/>
          <p:cNvSpPr/>
          <p:nvPr/>
        </p:nvSpPr>
        <p:spPr>
          <a:xfrm>
            <a:off x="9469591" y="4978400"/>
            <a:ext cx="2279651" cy="14732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Diamond 87">
            <a:hlinkClick r:id="" action="ppaction://noaction"/>
          </p:cNvPr>
          <p:cNvSpPr/>
          <p:nvPr/>
        </p:nvSpPr>
        <p:spPr>
          <a:xfrm>
            <a:off x="9469593" y="731520"/>
            <a:ext cx="1697740" cy="112268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CÂU 6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02 -0.00672 C 0.02044 0.02546 0.00586 0.05787 0.03502 0.07592 C 0.06432 0.09398 0.0914 0.09606 0.21106 0.10092 C 0.33086 0.10578 0.6526 0.07384 0.7526 0.10532 C 0.8526 0.13703 0.92786 0.25926 0.81119 0.29143 C 0.6944 0.32338 0.17773 0.25903 0.05078 0.29768 C -0.07591 0.33657 -0.07683 0.48241 0.04948 0.52384 C 0.17565 0.56551 0.67343 0.6162 0.80807 0.54699 C 0.94284 0.47801 0.97708 0.20532 0.85742 0.10949 C 0.7375 0.01389 0.21718 -0.00371 0.0888 -0.02778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10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4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69" y="54893"/>
            <a:ext cx="1472591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 1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50520" y="1271955"/>
            <a:ext cx="6259416" cy="58477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 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ction Button: Beginning 2">
            <a:hlinkClick r:id="rId3" action="ppaction://hlinksldjump" highlightClick="1"/>
          </p:cNvPr>
          <p:cNvSpPr/>
          <p:nvPr/>
        </p:nvSpPr>
        <p:spPr>
          <a:xfrm>
            <a:off x="11643360" y="6498946"/>
            <a:ext cx="548640" cy="35905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50520" y="3034564"/>
            <a:ext cx="8458200" cy="58477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D. 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nào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021080" y="625624"/>
            <a:ext cx="10317480" cy="58477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A={0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}.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50520" y="1867847"/>
            <a:ext cx="8305800" cy="58477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0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50520" y="2449789"/>
            <a:ext cx="7848600" cy="58477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C. 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82880" y="2399276"/>
            <a:ext cx="8382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79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ocument 71821.pdf - Foxit Reader - [Document 71821.pdf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t="14714" r="27610" b="8984"/>
          <a:stretch/>
        </p:blipFill>
        <p:spPr>
          <a:xfrm>
            <a:off x="0" y="0"/>
            <a:ext cx="12192000" cy="6659880"/>
          </a:xfrm>
        </p:spPr>
      </p:pic>
    </p:spTree>
    <p:extLst>
      <p:ext uri="{BB962C8B-B14F-4D97-AF65-F5344CB8AC3E}">
        <p14:creationId xmlns:p14="http://schemas.microsoft.com/office/powerpoint/2010/main" val="17117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873400" y="3756208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69" y="54893"/>
            <a:ext cx="1472591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 2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35280" y="1317637"/>
            <a:ext cx="115671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Cho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tập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hợp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= {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x|x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x&lt;5)</a:t>
            </a:r>
          </a:p>
          <a:p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AutoNum type="alphaUcPeriod"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marL="514350" indent="-514350">
              <a:buAutoNum type="alphaUcPeriod"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  <a:p>
            <a:pPr marL="514350" indent="-514350">
              <a:buAutoNum type="alphaUcPeriod"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pPr marL="514350" indent="-514350">
              <a:buAutoNum type="alphaUcPeriod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1197" y="4351904"/>
            <a:ext cx="1488403" cy="1488402"/>
          </a:xfrm>
          <a:prstGeom prst="rect">
            <a:avLst/>
          </a:prstGeom>
        </p:spPr>
      </p:pic>
      <p:sp>
        <p:nvSpPr>
          <p:cNvPr id="3" name="Action Button: Beginning 2">
            <a:hlinkClick r:id="rId8" action="ppaction://hlinksldjump" highlightClick="1"/>
          </p:cNvPr>
          <p:cNvSpPr/>
          <p:nvPr/>
        </p:nvSpPr>
        <p:spPr>
          <a:xfrm>
            <a:off x="11643360" y="6498946"/>
            <a:ext cx="548640" cy="35905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" y="2673845"/>
            <a:ext cx="875499" cy="73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003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873400" y="3756208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69" y="54893"/>
            <a:ext cx="1472591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 3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35280" y="1317637"/>
            <a:ext cx="115671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cách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cho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hợp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1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cách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marL="514350" indent="-514350">
              <a:buAutoNum type="alphaU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cách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marL="514350" indent="-514350">
              <a:buAutoNum type="alphaU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cách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1197" y="4351904"/>
            <a:ext cx="1488403" cy="1488402"/>
          </a:xfrm>
          <a:prstGeom prst="rect">
            <a:avLst/>
          </a:prstGeom>
        </p:spPr>
      </p:pic>
      <p:sp>
        <p:nvSpPr>
          <p:cNvPr id="3" name="Action Button: Beginning 2">
            <a:hlinkClick r:id="rId8" action="ppaction://hlinksldjump" highlightClick="1"/>
          </p:cNvPr>
          <p:cNvSpPr/>
          <p:nvPr/>
        </p:nvSpPr>
        <p:spPr>
          <a:xfrm>
            <a:off x="11643360" y="6498946"/>
            <a:ext cx="548640" cy="35905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9064" y="2216396"/>
            <a:ext cx="589584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03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873400" y="3756208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69" y="54893"/>
            <a:ext cx="1472591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 4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35280" y="1317637"/>
            <a:ext cx="115671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Đâu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cách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viết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hợp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M=1; 2; 3; 4 </a:t>
            </a:r>
          </a:p>
          <a:p>
            <a:pPr marL="514350" indent="-514350">
              <a:buFontTx/>
              <a:buAutoNum type="alphaU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M=1, 2, 3, 4 </a:t>
            </a:r>
            <a:endParaRPr lang="en-US" sz="3200" b="1" dirty="0">
              <a:solidFill>
                <a:srgbClr val="0070C0"/>
              </a:solidFill>
              <a:latin typeface="Arial" pitchFamily="34" charset="0"/>
            </a:endParaRPr>
          </a:p>
          <a:p>
            <a:pPr marL="514350" indent="-514350">
              <a:buFontTx/>
              <a:buAutoNum type="alphaU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M={1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</a:rPr>
              <a:t>; 2; 3; 4 }</a:t>
            </a:r>
          </a:p>
          <a:p>
            <a:pPr marL="514350" indent="-514350">
              <a:buFontTx/>
              <a:buAutoNum type="alphaU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M={1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</a:rPr>
              <a:t>, 2, 3, 4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}</a:t>
            </a:r>
            <a:endParaRPr lang="en-US" sz="3200" b="1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1197" y="4351904"/>
            <a:ext cx="1488403" cy="1488402"/>
          </a:xfrm>
          <a:prstGeom prst="rect">
            <a:avLst/>
          </a:prstGeom>
        </p:spPr>
      </p:pic>
      <p:sp>
        <p:nvSpPr>
          <p:cNvPr id="3" name="Action Button: Beginning 2">
            <a:hlinkClick r:id="rId8" action="ppaction://hlinksldjump" highlightClick="1"/>
          </p:cNvPr>
          <p:cNvSpPr/>
          <p:nvPr/>
        </p:nvSpPr>
        <p:spPr>
          <a:xfrm>
            <a:off x="11643360" y="6498946"/>
            <a:ext cx="548640" cy="35905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5280" y="2655869"/>
            <a:ext cx="59436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03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873400" y="3756208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69" y="54893"/>
            <a:ext cx="1472591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 5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35280" y="1317637"/>
            <a:ext cx="1156716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Cách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viết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khác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tập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hợp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={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x|x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lẻ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x&lt;10}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AutoNum type="alphaUcPeriod"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A={1; 3; 5; 7; 9}</a:t>
            </a:r>
          </a:p>
          <a:p>
            <a:pPr marL="514350" indent="-514350">
              <a:buFontTx/>
              <a:buAutoNum type="alphaUcPeriod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={7;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3; 5;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1;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9}</a:t>
            </a:r>
          </a:p>
          <a:p>
            <a:pPr marL="514350" indent="-514350">
              <a:buFontTx/>
              <a:buAutoNum type="alphaUcPeriod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A={1, 3, 5, 7, 9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}</a:t>
            </a:r>
          </a:p>
          <a:p>
            <a:pPr marL="514350" indent="-514350">
              <a:buFontTx/>
              <a:buAutoNum type="alphaUcPeriod"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1197" y="4351904"/>
            <a:ext cx="1488403" cy="1488402"/>
          </a:xfrm>
          <a:prstGeom prst="rect">
            <a:avLst/>
          </a:prstGeom>
        </p:spPr>
      </p:pic>
      <p:sp>
        <p:nvSpPr>
          <p:cNvPr id="3" name="Action Button: Beginning 2">
            <a:hlinkClick r:id="rId8" action="ppaction://hlinksldjump" highlightClick="1"/>
          </p:cNvPr>
          <p:cNvSpPr/>
          <p:nvPr/>
        </p:nvSpPr>
        <p:spPr>
          <a:xfrm>
            <a:off x="11643360" y="6498946"/>
            <a:ext cx="548640" cy="35905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8568" y="3666104"/>
            <a:ext cx="59436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03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873400" y="3756208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69" y="54893"/>
            <a:ext cx="1472591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 6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35280" y="1317637"/>
            <a:ext cx="115671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Cho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A.</a:t>
            </a: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B. </a:t>
            </a: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C. </a:t>
            </a: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D.  </a:t>
            </a:r>
            <a:endParaRPr lang="en-US" sz="3200" b="1" dirty="0"/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1197" y="4351904"/>
            <a:ext cx="1488403" cy="1488402"/>
          </a:xfrm>
          <a:prstGeom prst="rect">
            <a:avLst/>
          </a:prstGeom>
        </p:spPr>
      </p:pic>
      <p:sp>
        <p:nvSpPr>
          <p:cNvPr id="3" name="Action Button: Beginning 2">
            <a:hlinkClick r:id="rId8" action="ppaction://hlinksldjump" highlightClick="1"/>
          </p:cNvPr>
          <p:cNvSpPr/>
          <p:nvPr/>
        </p:nvSpPr>
        <p:spPr>
          <a:xfrm>
            <a:off x="11643360" y="6498946"/>
            <a:ext cx="548640" cy="35905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888721"/>
              </p:ext>
            </p:extLst>
          </p:nvPr>
        </p:nvGraphicFramePr>
        <p:xfrm>
          <a:off x="2860675" y="1405762"/>
          <a:ext cx="3037205" cy="49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" name="Equation" r:id="rId9" imgW="2019240" imgH="330120" progId="Equation.DSMT4">
                  <p:embed/>
                </p:oleObj>
              </mc:Choice>
              <mc:Fallback>
                <p:oleObj name="Equation" r:id="rId9" imgW="2019240" imgH="330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1405762"/>
                        <a:ext cx="3037205" cy="49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499192"/>
              </p:ext>
            </p:extLst>
          </p:nvPr>
        </p:nvGraphicFramePr>
        <p:xfrm>
          <a:off x="991870" y="1856246"/>
          <a:ext cx="137318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0" name="Equation" r:id="rId11" imgW="736560" imgH="253800" progId="Equation.DSMT4">
                  <p:embed/>
                </p:oleObj>
              </mc:Choice>
              <mc:Fallback>
                <p:oleObj name="Equation" r:id="rId11" imgW="73656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870" y="1856246"/>
                        <a:ext cx="1373188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571374"/>
              </p:ext>
            </p:extLst>
          </p:nvPr>
        </p:nvGraphicFramePr>
        <p:xfrm>
          <a:off x="1002983" y="2389963"/>
          <a:ext cx="13779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1" name="Equation" r:id="rId13" imgW="711000" imgH="266400" progId="Equation.DSMT4">
                  <p:embed/>
                </p:oleObj>
              </mc:Choice>
              <mc:Fallback>
                <p:oleObj name="Equation" r:id="rId13" imgW="711000" imgH="26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983" y="2389963"/>
                        <a:ext cx="13779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773812"/>
              </p:ext>
            </p:extLst>
          </p:nvPr>
        </p:nvGraphicFramePr>
        <p:xfrm>
          <a:off x="1023303" y="2821622"/>
          <a:ext cx="119357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2" name="Equation" r:id="rId15" imgW="723600" imgH="266400" progId="Equation.DSMT4">
                  <p:embed/>
                </p:oleObj>
              </mc:Choice>
              <mc:Fallback>
                <p:oleObj name="Equation" r:id="rId15" imgW="723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23303" y="2821622"/>
                        <a:ext cx="1193572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985302"/>
              </p:ext>
            </p:extLst>
          </p:nvPr>
        </p:nvGraphicFramePr>
        <p:xfrm>
          <a:off x="1040130" y="3316694"/>
          <a:ext cx="1246012" cy="459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3" name="Equation" r:id="rId17" imgW="723600" imgH="266400" progId="Equation.DSMT4">
                  <p:embed/>
                </p:oleObj>
              </mc:Choice>
              <mc:Fallback>
                <p:oleObj name="Equation" r:id="rId17" imgW="723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40130" y="3316694"/>
                        <a:ext cx="1246012" cy="459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335280" y="1846963"/>
            <a:ext cx="437184" cy="5609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03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5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91" y="99631"/>
            <a:ext cx="5717295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95336" y="1366897"/>
            <a:ext cx="97205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200" b="1" dirty="0">
              <a:solidFill>
                <a:srgbClr val="0070C0"/>
              </a:solidFill>
              <a:latin typeface="Arial" pitchFamily="34" charset="0"/>
            </a:endParaRPr>
          </a:p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</a:rPr>
              <a:t>:</a:t>
            </a:r>
          </a:p>
          <a:p>
            <a:pPr marL="514350" indent="-514350" algn="just">
              <a:buFontTx/>
              <a:buAutoNum type="alphaLcPeriod"/>
            </a:pP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hợp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A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tên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học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chung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5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.</a:t>
            </a:r>
          </a:p>
          <a:p>
            <a:pPr marL="514350" indent="-514350" algn="just">
              <a:buFontTx/>
              <a:buAutoNum type="alphaLcPeriod"/>
            </a:pP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hợp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B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môn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học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chương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trình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6</a:t>
            </a:r>
          </a:p>
          <a:p>
            <a:pPr marL="514350" indent="-514350" algn="just">
              <a:buFontTx/>
              <a:buAutoNum type="alphaLcPeriod"/>
            </a:pP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hợp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C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khối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cấp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học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THCS</a:t>
            </a:r>
          </a:p>
          <a:p>
            <a:pPr marL="514350" indent="-514350" algn="just">
              <a:buFontTx/>
              <a:buAutoNum type="alphaLcPeriod"/>
            </a:pP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hợp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D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tên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Thầy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giáo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dạy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môn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0975" y="604129"/>
            <a:ext cx="5331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Làm</a:t>
            </a:r>
            <a:r>
              <a:rPr lang="en-US" sz="5400" b="1" dirty="0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quen</a:t>
            </a:r>
            <a:r>
              <a:rPr lang="en-US" sz="5400" b="1" dirty="0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  <a:r>
              <a:rPr lang="en-US" sz="5400" b="1" dirty="0" smtClean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6</a:t>
            </a:r>
            <a:endParaRPr lang="en-US" sz="5400" b="1" dirty="0">
              <a:ln w="18000">
                <a:solidFill>
                  <a:srgbClr val="ED7D31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15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5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35" y="328235"/>
            <a:ext cx="5717295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60120" y="1690759"/>
            <a:ext cx="107111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Arial" pitchFamily="34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Arial" pitchFamily="34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Arial" pitchFamily="34" charset="0"/>
              </a:rPr>
              <a:t>- Bài tập về nhà </a:t>
            </a:r>
            <a:r>
              <a:rPr lang="nl-NL" sz="3200" b="1" dirty="0" smtClean="0">
                <a:solidFill>
                  <a:srgbClr val="0070C0"/>
                </a:solidFill>
                <a:latin typeface="Arial" pitchFamily="34" charset="0"/>
              </a:rPr>
              <a:t>1; 2; 3 SGK- tr 7, 8</a:t>
            </a:r>
            <a:endParaRPr lang="en-US" sz="3200" b="1" dirty="0">
              <a:solidFill>
                <a:srgbClr val="0070C0"/>
              </a:solidFill>
              <a:latin typeface="Arial" pitchFamily="34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Arial" pitchFamily="34" charset="0"/>
              </a:rPr>
              <a:t>- </a:t>
            </a:r>
            <a:r>
              <a:rPr lang="nl-NL" sz="3200" b="1" dirty="0" smtClean="0">
                <a:solidFill>
                  <a:srgbClr val="0070C0"/>
                </a:solidFill>
                <a:latin typeface="Arial" pitchFamily="34" charset="0"/>
              </a:rPr>
              <a:t>Đọc nội dung phần “Có thể em chưa biết” về biểu đồ Ven.</a:t>
            </a:r>
            <a:endParaRPr lang="en-US" sz="3200" b="1" dirty="0">
              <a:solidFill>
                <a:srgbClr val="0070C0"/>
              </a:solidFill>
              <a:latin typeface="Arial" pitchFamily="34" charset="0"/>
            </a:endParaRP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Arial" pitchFamily="34" charset="0"/>
              </a:rPr>
              <a:t>	</a:t>
            </a:r>
            <a:endParaRPr lang="en-US" sz="4000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5" y="99608"/>
            <a:ext cx="11943219" cy="6658787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349" r="20345" b="-4"/>
          <a:stretch/>
        </p:blipFill>
        <p:spPr>
          <a:xfrm>
            <a:off x="2048098" y="2724220"/>
            <a:ext cx="2050385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3776478" y="1844560"/>
            <a:ext cx="343313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6853252" y="2391250"/>
            <a:ext cx="2455455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72" y="1982037"/>
            <a:ext cx="2327672" cy="3103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83579" y="2581537"/>
            <a:ext cx="2327672" cy="3103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48" y="2922966"/>
            <a:ext cx="1561730" cy="2082307"/>
          </a:xfrm>
          <a:prstGeom prst="rect">
            <a:avLst/>
          </a:prstGeom>
        </p:spPr>
      </p:pic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528876" y="526591"/>
            <a:ext cx="310356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264129">
            <a:off x="-435084" y="778884"/>
            <a:ext cx="2558712" cy="520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7241" y="774862"/>
            <a:ext cx="2025572" cy="18472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48851" y="20699"/>
            <a:ext cx="2025572" cy="1847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9378" y="448859"/>
            <a:ext cx="2176461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65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7" y="49899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04" y="653685"/>
            <a:ext cx="8378529" cy="75053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638912" y="1293102"/>
            <a:ext cx="9903861" cy="671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a) </a:t>
            </a:r>
            <a:r>
              <a:rPr lang="en-US" dirty="0" err="1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Đọc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thông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 tin </a:t>
            </a:r>
            <a:r>
              <a:rPr lang="en-US" dirty="0" err="1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mở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đầu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 SGK </a:t>
            </a:r>
            <a:r>
              <a:rPr lang="en-US" dirty="0" err="1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trang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 5</a:t>
            </a:r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5" y="107285"/>
            <a:ext cx="402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</a:endParaRPr>
          </a:p>
        </p:txBody>
      </p:sp>
      <p:pic>
        <p:nvPicPr>
          <p:cNvPr id="15" name="Picture 14" descr="C:\Users\Administrator\Downloads\tem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3" y="2079014"/>
            <a:ext cx="5062373" cy="351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Administrator\Downloads\tem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r="5117"/>
          <a:stretch/>
        </p:blipFill>
        <p:spPr bwMode="auto">
          <a:xfrm>
            <a:off x="7091691" y="1984709"/>
            <a:ext cx="4791154" cy="35125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1902" y="5591605"/>
            <a:ext cx="60147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tem in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</a:t>
            </a: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-33493" y="5712136"/>
            <a:ext cx="555395" cy="2821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1943" y="5511622"/>
            <a:ext cx="5712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tem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thắng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Biên</a:t>
            </a: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47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5" grpId="0"/>
      <p:bldP spid="6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7" y="49899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04" y="653685"/>
            <a:ext cx="8378529" cy="75053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12" y="1685164"/>
            <a:ext cx="8378529" cy="714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b)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Lấy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thêm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các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ví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dụ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gọi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tập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hợp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	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638912" y="1293102"/>
            <a:ext cx="9903861" cy="671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a) </a:t>
            </a:r>
            <a:r>
              <a:rPr lang="en-US" dirty="0" err="1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Đọc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thông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 tin </a:t>
            </a:r>
            <a:r>
              <a:rPr lang="en-US" dirty="0" err="1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mở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đầu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 SGK </a:t>
            </a:r>
            <a:r>
              <a:rPr lang="en-US" dirty="0" err="1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trang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ea typeface="Tahoma"/>
                <a:cs typeface="Arial" pitchFamily="34" charset="0"/>
              </a:rPr>
              <a:t> 5</a:t>
            </a:r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7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5" y="107285"/>
            <a:ext cx="402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079937" y="3578799"/>
            <a:ext cx="9025760" cy="2291255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800" b="1" dirty="0">
                <a:solidFill>
                  <a:prstClr val="white"/>
                </a:solidFill>
                <a:cs typeface="Arial" pitchFamily="34" charset="0"/>
              </a:rPr>
              <a:t>Tập hợp các số tự nhiên nhỏ hơn 10.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HS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6A.</a:t>
            </a:r>
          </a:p>
          <a:p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1. </a:t>
            </a:r>
            <a:endParaRPr lang="en-US" sz="2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20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4" y="3218531"/>
            <a:ext cx="6891242" cy="653686"/>
            <a:chOff x="4871257" y="83128"/>
            <a:chExt cx="7501717" cy="653685"/>
          </a:xfrm>
          <a:solidFill>
            <a:schemeClr val="accent6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7253" y="634431"/>
            <a:ext cx="6718987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Đọc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mục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 (SGK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5)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Hoàn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thành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mục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phiếu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học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tập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59" y="664275"/>
            <a:ext cx="1464931" cy="1306443"/>
          </a:xfrm>
          <a:prstGeom prst="rect">
            <a:avLst/>
          </a:prstGeom>
        </p:spPr>
      </p:pic>
      <p:pic>
        <p:nvPicPr>
          <p:cNvPr id="16" name="Content Placeholder 3" descr="T6-CD-ĐS-C1-BÀI 1-TẬP HỢP [Compatibility Mode] - Microsoft Word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4" t="19404" r="18656" b="30284"/>
          <a:stretch/>
        </p:blipFill>
        <p:spPr>
          <a:xfrm>
            <a:off x="705706" y="1711636"/>
            <a:ext cx="10796467" cy="4767995"/>
          </a:xfr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4" y="3218531"/>
            <a:ext cx="6891242" cy="653686"/>
            <a:chOff x="4871257" y="83128"/>
            <a:chExt cx="7501717" cy="653685"/>
          </a:xfrm>
          <a:solidFill>
            <a:schemeClr val="accent6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8175" y="1009649"/>
            <a:ext cx="756180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BÁO CÁO KẾT QUẢ THEO NHÓM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59" y="664275"/>
            <a:ext cx="1464931" cy="1306443"/>
          </a:xfrm>
          <a:prstGeom prst="rect">
            <a:avLst/>
          </a:prstGeom>
        </p:spPr>
      </p:pic>
      <p:pic>
        <p:nvPicPr>
          <p:cNvPr id="16" name="Content Placeholder 3" descr="T6-CD-ĐS-C1-BÀI 1-TẬP HỢP [Compatibility Mode] - Microsoft Word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4" t="19404" r="18656" b="30284"/>
          <a:stretch/>
        </p:blipFill>
        <p:spPr>
          <a:xfrm>
            <a:off x="705706" y="1676539"/>
            <a:ext cx="10796467" cy="4767995"/>
          </a:xfrm>
        </p:spPr>
      </p:pic>
      <p:sp>
        <p:nvSpPr>
          <p:cNvPr id="2" name="TextBox 1"/>
          <p:cNvSpPr txBox="1"/>
          <p:nvPr/>
        </p:nvSpPr>
        <p:spPr>
          <a:xfrm>
            <a:off x="2364825" y="5249552"/>
            <a:ext cx="58164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Arial" pitchFamily="34" charset="0"/>
              </a:rPr>
              <a:t>- Tập hợp các số tự nhiên nhỏ hơn 10</a:t>
            </a:r>
            <a:endParaRPr lang="en-US" sz="2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4870" y="5892298"/>
            <a:ext cx="5393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Arial" pitchFamily="34" charset="0"/>
              </a:rPr>
              <a:t>- Tập hợp các học sinh của lớp 6A</a:t>
            </a:r>
            <a:r>
              <a:rPr lang="vi-VN" sz="2800" dirty="0">
                <a:solidFill>
                  <a:srgbClr val="FFFF00"/>
                </a:solidFill>
              </a:rPr>
              <a:t>;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4856" y="5565432"/>
            <a:ext cx="7292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dirty="0" smtClean="0">
                <a:solidFill>
                  <a:srgbClr val="FF0000"/>
                </a:solidFill>
                <a:latin typeface="Arial" pitchFamily="34" charset="0"/>
              </a:rPr>
              <a:t>-</a:t>
            </a:r>
            <a:r>
              <a:rPr lang="vi-VN" sz="2600" dirty="0">
                <a:solidFill>
                  <a:srgbClr val="FF0000"/>
                </a:solidFill>
                <a:latin typeface="Arial" pitchFamily="34" charset="0"/>
              </a:rPr>
              <a:t>Tập hợp các số trên mặt đồng hồ (đồng hồ số)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06238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4" y="3218531"/>
            <a:ext cx="6891242" cy="653686"/>
            <a:chOff x="4871257" y="83128"/>
            <a:chExt cx="7501717" cy="653685"/>
          </a:xfrm>
          <a:solidFill>
            <a:schemeClr val="accent6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5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59" y="664275"/>
            <a:ext cx="1464931" cy="1306443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6280" y="585720"/>
            <a:ext cx="7975260" cy="138499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ý (SGK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5)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VD1 (SGK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6)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Content Placeholder 9" descr="T6-CD-ĐS-C1-BÀI 1-TẬP HỢP [Compatibility Mode] - Microsoft Word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2" t="45735" r="14311" b="19304"/>
          <a:stretch/>
        </p:blipFill>
        <p:spPr>
          <a:xfrm>
            <a:off x="0" y="2606040"/>
            <a:ext cx="11563664" cy="4384956"/>
          </a:xfrm>
        </p:spPr>
      </p:pic>
    </p:spTree>
    <p:extLst>
      <p:ext uri="{BB962C8B-B14F-4D97-AF65-F5344CB8AC3E}">
        <p14:creationId xmlns:p14="http://schemas.microsoft.com/office/powerpoint/2010/main" val="1850078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4" y="3218531"/>
            <a:ext cx="6891242" cy="653686"/>
            <a:chOff x="4871257" y="83128"/>
            <a:chExt cx="7501717" cy="653685"/>
          </a:xfrm>
          <a:solidFill>
            <a:schemeClr val="accent6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5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59" y="664275"/>
            <a:ext cx="1464931" cy="1306443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8203" y="1055858"/>
            <a:ext cx="5772606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BÁO CÁO KẾT QUẢ THEO NHÓM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Content Placeholder 9" descr="T6-CD-ĐS-C1-BÀI 1-TẬP HỢP [Compatibility Mode] - Microsoft Word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2" t="45735" r="14311" b="19304"/>
          <a:stretch/>
        </p:blipFill>
        <p:spPr>
          <a:xfrm>
            <a:off x="0" y="2606040"/>
            <a:ext cx="11563664" cy="4384956"/>
          </a:xfrm>
        </p:spPr>
      </p:pic>
      <p:sp>
        <p:nvSpPr>
          <p:cNvPr id="16" name="TextBox 15"/>
          <p:cNvSpPr txBox="1"/>
          <p:nvPr/>
        </p:nvSpPr>
        <p:spPr>
          <a:xfrm>
            <a:off x="9355640" y="3727936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4; 5; 6; 7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606144" y="4871544"/>
            <a:ext cx="11283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30408" y="5402317"/>
            <a:ext cx="4757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38977" y="6248399"/>
            <a:ext cx="277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A={1; 3; 5; 7; 9}.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60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16c05727-aa75-4e4a-9b5f-8a80a1165891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851</TotalTime>
  <Words>1228</Words>
  <Application>Microsoft Office PowerPoint</Application>
  <PresentationFormat>Widescreen</PresentationFormat>
  <Paragraphs>199</Paragraphs>
  <Slides>26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Office Theme</vt:lpstr>
      <vt:lpstr>1_Office Theme</vt:lpstr>
      <vt:lpstr>2_Office Theme</vt:lpstr>
      <vt:lpstr>3_Office Theme</vt:lpstr>
      <vt:lpstr>4_Office Theme</vt:lpstr>
      <vt:lpstr>Equation</vt:lpstr>
      <vt:lpstr> TẬP HỢP (tiết 1)</vt:lpstr>
      <vt:lpstr>PowerPoint Presentation</vt:lpstr>
      <vt:lpstr>PowerPoint Presentation</vt:lpstr>
      <vt:lpstr>Thực hiện theo các yêu cầu sau</vt:lpstr>
      <vt:lpstr>Thực hiện theo các yêu cầu sau</vt:lpstr>
      <vt:lpstr>1. Một số ví dụ về tập hợp</vt:lpstr>
      <vt:lpstr>1. Một số ví dụ về tập hợp</vt:lpstr>
      <vt:lpstr>2. Kí hiệu và cách viết tập hợp</vt:lpstr>
      <vt:lpstr>2. Kí hiệu và cách viết tập hợp</vt:lpstr>
      <vt:lpstr>Lưu ý</vt:lpstr>
      <vt:lpstr>3. Phần tử thuộc tập hợp</vt:lpstr>
      <vt:lpstr>3. Phần tử thuộc tập hợp</vt:lpstr>
      <vt:lpstr>3. Phần tử thuộc tập hợp</vt:lpstr>
      <vt:lpstr>PowerPoint Presentation</vt:lpstr>
      <vt:lpstr>PowerPoint Presentation</vt:lpstr>
      <vt:lpstr>PowerPoint Presentation</vt:lpstr>
      <vt:lpstr>Trò chơi: Ong Tìm Chữ  </vt:lpstr>
      <vt:lpstr>Tìm Chữ: THÔNG ĐIỆP 5K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Tong Linh</cp:lastModifiedBy>
  <cp:revision>89</cp:revision>
  <dcterms:created xsi:type="dcterms:W3CDTF">2021-06-07T13:44:30Z</dcterms:created>
  <dcterms:modified xsi:type="dcterms:W3CDTF">2022-12-08T00:56:43Z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